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Codec Pro Bold" charset="1" panose="00000600000000000000"/>
      <p:regular r:id="rId22"/>
    </p:embeddedFont>
    <p:embeddedFont>
      <p:font typeface="Poppins" charset="1" panose="00000500000000000000"/>
      <p:regular r:id="rId23"/>
    </p:embeddedFont>
    <p:embeddedFont>
      <p:font typeface="Poppins Bold" charset="1" panose="00000800000000000000"/>
      <p:regular r:id="rId24"/>
    </p:embeddedFont>
    <p:embeddedFont>
      <p:font typeface="Academy" charset="1" panose="00000000000000000000"/>
      <p:regular r:id="rId25"/>
    </p:embeddedFont>
    <p:embeddedFont>
      <p:font typeface="Codec Pro" charset="1" panose="000005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jpeg>
</file>

<file path=ppt/media/image38.png>
</file>

<file path=ppt/media/image39.sv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jpeg>
</file>

<file path=ppt/media/image50.jpeg>
</file>

<file path=ppt/media/image51.png>
</file>

<file path=ppt/media/image52.jpeg>
</file>

<file path=ppt/media/image53.png>
</file>

<file path=ppt/media/image54.svg>
</file>

<file path=ppt/media/image55.png>
</file>

<file path=ppt/media/image56.sv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23.png" Type="http://schemas.openxmlformats.org/officeDocument/2006/relationships/image"/><Relationship Id="rId4" Target="../media/image24.svg" Type="http://schemas.openxmlformats.org/officeDocument/2006/relationships/image"/><Relationship Id="rId5" Target="../media/image3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jpeg" Type="http://schemas.openxmlformats.org/officeDocument/2006/relationships/image"/><Relationship Id="rId3" Target="../media/image38.png" Type="http://schemas.openxmlformats.org/officeDocument/2006/relationships/image"/><Relationship Id="rId4" Target="../media/image39.svg" Type="http://schemas.openxmlformats.org/officeDocument/2006/relationships/image"/><Relationship Id="rId5" Target="../media/image40.png" Type="http://schemas.openxmlformats.org/officeDocument/2006/relationships/image"/><Relationship Id="rId6" Target="../media/image4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jpeg" Type="http://schemas.openxmlformats.org/officeDocument/2006/relationships/image"/><Relationship Id="rId3" Target="../media/image38.png" Type="http://schemas.openxmlformats.org/officeDocument/2006/relationships/image"/><Relationship Id="rId4" Target="../media/image39.svg" Type="http://schemas.openxmlformats.org/officeDocument/2006/relationships/image"/><Relationship Id="rId5" Target="../media/image42.png" Type="http://schemas.openxmlformats.org/officeDocument/2006/relationships/image"/><Relationship Id="rId6" Target="../media/image43.png" Type="http://schemas.openxmlformats.org/officeDocument/2006/relationships/image"/><Relationship Id="rId7" Target="../media/image4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5.jpeg" Type="http://schemas.openxmlformats.org/officeDocument/2006/relationships/image"/><Relationship Id="rId3" Target="../media/image46.png" Type="http://schemas.openxmlformats.org/officeDocument/2006/relationships/image"/><Relationship Id="rId4" Target="../media/image47.png" Type="http://schemas.openxmlformats.org/officeDocument/2006/relationships/image"/><Relationship Id="rId5" Target="../media/image4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5.jpeg" Type="http://schemas.openxmlformats.org/officeDocument/2006/relationships/image"/><Relationship Id="rId3" Target="../media/image46.png" Type="http://schemas.openxmlformats.org/officeDocument/2006/relationships/image"/><Relationship Id="rId4" Target="../media/image4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0.jpeg" Type="http://schemas.openxmlformats.org/officeDocument/2006/relationships/image"/><Relationship Id="rId3" Target="../media/image5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2.jpeg" Type="http://schemas.openxmlformats.org/officeDocument/2006/relationships/image"/><Relationship Id="rId3" Target="../media/image53.png" Type="http://schemas.openxmlformats.org/officeDocument/2006/relationships/image"/><Relationship Id="rId4" Target="../media/image54.svg" Type="http://schemas.openxmlformats.org/officeDocument/2006/relationships/image"/><Relationship Id="rId5" Target="../media/image55.png" Type="http://schemas.openxmlformats.org/officeDocument/2006/relationships/image"/><Relationship Id="rId6" Target="../media/image5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9.jpeg" Type="http://schemas.openxmlformats.org/officeDocument/2006/relationships/image"/><Relationship Id="rId4" Target="../media/image20.png" Type="http://schemas.openxmlformats.org/officeDocument/2006/relationships/image"/><Relationship Id="rId5" Target="../media/image2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0.png" Type="http://schemas.openxmlformats.org/officeDocument/2006/relationships/image"/><Relationship Id="rId11" Target="../media/image31.svg" Type="http://schemas.openxmlformats.org/officeDocument/2006/relationships/image"/><Relationship Id="rId12" Target="../media/image32.png" Type="http://schemas.openxmlformats.org/officeDocument/2006/relationships/image"/><Relationship Id="rId13" Target="../media/image33.svg" Type="http://schemas.openxmlformats.org/officeDocument/2006/relationships/image"/><Relationship Id="rId14" Target="../media/image34.png" Type="http://schemas.openxmlformats.org/officeDocument/2006/relationships/image"/><Relationship Id="rId15" Target="../media/image35.svg" Type="http://schemas.openxmlformats.org/officeDocument/2006/relationships/image"/><Relationship Id="rId2" Target="../media/image22.jpeg" Type="http://schemas.openxmlformats.org/officeDocument/2006/relationships/image"/><Relationship Id="rId3" Target="../media/image23.png" Type="http://schemas.openxmlformats.org/officeDocument/2006/relationships/image"/><Relationship Id="rId4" Target="../media/image24.svg" Type="http://schemas.openxmlformats.org/officeDocument/2006/relationships/image"/><Relationship Id="rId5" Target="../media/image25.png" Type="http://schemas.openxmlformats.org/officeDocument/2006/relationships/image"/><Relationship Id="rId6" Target="../media/image26.png" Type="http://schemas.openxmlformats.org/officeDocument/2006/relationships/image"/><Relationship Id="rId7" Target="../media/image27.svg" Type="http://schemas.openxmlformats.org/officeDocument/2006/relationships/image"/><Relationship Id="rId8" Target="../media/image28.png" Type="http://schemas.openxmlformats.org/officeDocument/2006/relationships/image"/><Relationship Id="rId9" Target="../media/image2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4345752" y="-825227"/>
            <a:ext cx="11112227" cy="11112227"/>
          </a:xfrm>
          <a:custGeom>
            <a:avLst/>
            <a:gdLst/>
            <a:ahLst/>
            <a:cxnLst/>
            <a:rect r="r" b="b" t="t" l="l"/>
            <a:pathLst>
              <a:path h="11112227" w="11112227">
                <a:moveTo>
                  <a:pt x="11112226" y="11112227"/>
                </a:moveTo>
                <a:lnTo>
                  <a:pt x="0" y="11112227"/>
                </a:lnTo>
                <a:lnTo>
                  <a:pt x="0" y="0"/>
                </a:lnTo>
                <a:lnTo>
                  <a:pt x="11112226" y="0"/>
                </a:lnTo>
                <a:lnTo>
                  <a:pt x="11112226" y="11112227"/>
                </a:lnTo>
                <a:close/>
              </a:path>
            </a:pathLst>
          </a:custGeom>
          <a:blipFill>
            <a:blip r:embed="rId3">
              <a:alphaModFix amt="2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942978" y="8805711"/>
            <a:ext cx="7950702" cy="725279"/>
          </a:xfrm>
          <a:custGeom>
            <a:avLst/>
            <a:gdLst/>
            <a:ahLst/>
            <a:cxnLst/>
            <a:rect r="r" b="b" t="t" l="l"/>
            <a:pathLst>
              <a:path h="725279" w="7950702">
                <a:moveTo>
                  <a:pt x="0" y="0"/>
                </a:moveTo>
                <a:lnTo>
                  <a:pt x="7950703" y="0"/>
                </a:lnTo>
                <a:lnTo>
                  <a:pt x="7950703" y="725279"/>
                </a:lnTo>
                <a:lnTo>
                  <a:pt x="0" y="7252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942978" y="1315787"/>
            <a:ext cx="13950625" cy="4181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Prediction of Grasp Positions for Cubic Objects in Images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891687" y="8734348"/>
            <a:ext cx="6396313" cy="746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6"/>
              </a:lnSpc>
            </a:pPr>
            <a:r>
              <a:rPr lang="en-US" sz="2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by</a:t>
            </a:r>
          </a:p>
          <a:p>
            <a:pPr algn="ctr">
              <a:lnSpc>
                <a:spcPts val="2966"/>
              </a:lnSpc>
              <a:spcBef>
                <a:spcPct val="0"/>
              </a:spcBef>
            </a:pPr>
            <a:r>
              <a:rPr lang="en-US" sz="2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Agnese Chiessi and Ludovica Moscato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19701" y="8840553"/>
            <a:ext cx="6215639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https://github.com/Agness2049/Computer_Vision_Project-Chiessi_Moscato-.git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42978" y="6387642"/>
            <a:ext cx="9209333" cy="743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6"/>
              </a:lnSpc>
              <a:spcBef>
                <a:spcPct val="0"/>
              </a:spcBef>
            </a:pPr>
            <a:r>
              <a:rPr lang="en-US" sz="2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This presentation will introduce our Computer Vision project, highlighting its objectives, methodologies, and potential impact.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17" t="0" r="-331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80521" y="675587"/>
            <a:ext cx="10323592" cy="10323592"/>
          </a:xfrm>
          <a:custGeom>
            <a:avLst/>
            <a:gdLst/>
            <a:ahLst/>
            <a:cxnLst/>
            <a:rect r="r" b="b" t="t" l="l"/>
            <a:pathLst>
              <a:path h="10323592" w="10323592">
                <a:moveTo>
                  <a:pt x="0" y="0"/>
                </a:moveTo>
                <a:lnTo>
                  <a:pt x="10323592" y="0"/>
                </a:lnTo>
                <a:lnTo>
                  <a:pt x="10323592" y="10323591"/>
                </a:lnTo>
                <a:lnTo>
                  <a:pt x="0" y="103235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678302" y="-1121099"/>
            <a:ext cx="5216487" cy="5216487"/>
          </a:xfrm>
          <a:custGeom>
            <a:avLst/>
            <a:gdLst/>
            <a:ahLst/>
            <a:cxnLst/>
            <a:rect r="r" b="b" t="t" l="l"/>
            <a:pathLst>
              <a:path h="5216487" w="5216487">
                <a:moveTo>
                  <a:pt x="0" y="0"/>
                </a:moveTo>
                <a:lnTo>
                  <a:pt x="5216487" y="0"/>
                </a:lnTo>
                <a:lnTo>
                  <a:pt x="5216487" y="5216487"/>
                </a:lnTo>
                <a:lnTo>
                  <a:pt x="0" y="52164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136904" y="3174499"/>
            <a:ext cx="15483256" cy="1664493"/>
          </a:xfrm>
          <a:custGeom>
            <a:avLst/>
            <a:gdLst/>
            <a:ahLst/>
            <a:cxnLst/>
            <a:rect r="r" b="b" t="t" l="l"/>
            <a:pathLst>
              <a:path h="1664493" w="15483256">
                <a:moveTo>
                  <a:pt x="0" y="0"/>
                </a:moveTo>
                <a:lnTo>
                  <a:pt x="15483256" y="0"/>
                </a:lnTo>
                <a:lnTo>
                  <a:pt x="15483256" y="1664493"/>
                </a:lnTo>
                <a:lnTo>
                  <a:pt x="0" y="16644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272783" y="8571420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10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36904" y="639599"/>
            <a:ext cx="13605413" cy="1536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55"/>
              </a:lnSpc>
            </a:pPr>
            <a:r>
              <a:rPr lang="en-US" sz="109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Model definition [2]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36904" y="5665933"/>
            <a:ext cx="13201388" cy="2672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1572" indent="-260786" lvl="1">
              <a:lnSpc>
                <a:spcPts val="4203"/>
              </a:lnSpc>
              <a:buFont typeface="Arial"/>
              <a:buChar char="•"/>
            </a:pPr>
            <a:r>
              <a:rPr lang="en-US" b="true" sz="2415" spc="19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Flatten</a:t>
            </a:r>
            <a:r>
              <a:rPr lang="en-US" sz="2415" spc="19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 converts 2D data into a 1D vector for dense layers. </a:t>
            </a:r>
          </a:p>
          <a:p>
            <a:pPr algn="l" marL="521572" indent="-260786" lvl="1">
              <a:lnSpc>
                <a:spcPts val="4203"/>
              </a:lnSpc>
              <a:buFont typeface="Arial"/>
              <a:buChar char="•"/>
            </a:pPr>
            <a:r>
              <a:rPr lang="en-US" b="true" sz="2415" spc="19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Dense</a:t>
            </a:r>
            <a:r>
              <a:rPr lang="en-US" sz="2415" spc="19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(128, activation='relu') combines features with 128 neurons and ReLU activation. </a:t>
            </a:r>
          </a:p>
          <a:p>
            <a:pPr algn="l" marL="521572" indent="-260786" lvl="1">
              <a:lnSpc>
                <a:spcPts val="4203"/>
              </a:lnSpc>
              <a:buFont typeface="Arial"/>
              <a:buChar char="•"/>
            </a:pPr>
            <a:r>
              <a:rPr lang="en-US" b="true" sz="2415" spc="19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Dropout(</a:t>
            </a:r>
            <a:r>
              <a:rPr lang="en-US" sz="2415" spc="19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0.5) deactivates 50% of neurons during training to prevent overfitting. </a:t>
            </a:r>
          </a:p>
          <a:p>
            <a:pPr algn="l" marL="521572" indent="-260786" lvl="1">
              <a:lnSpc>
                <a:spcPts val="4203"/>
              </a:lnSpc>
              <a:buFont typeface="Arial"/>
              <a:buChar char="•"/>
            </a:pPr>
            <a:r>
              <a:rPr lang="en-US" b="true" sz="2415" spc="19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Dense</a:t>
            </a:r>
            <a:r>
              <a:rPr lang="en-US" sz="2415" spc="19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(num_grasps, activation='linear') predicts grasp coordinates (x, y) with linear activation for regression.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46792" y="-570255"/>
            <a:ext cx="5910217" cy="5713755"/>
          </a:xfrm>
          <a:custGeom>
            <a:avLst/>
            <a:gdLst/>
            <a:ahLst/>
            <a:cxnLst/>
            <a:rect r="r" b="b" t="t" l="l"/>
            <a:pathLst>
              <a:path h="5713755" w="5910217">
                <a:moveTo>
                  <a:pt x="0" y="0"/>
                </a:moveTo>
                <a:lnTo>
                  <a:pt x="5910217" y="0"/>
                </a:lnTo>
                <a:lnTo>
                  <a:pt x="5910217" y="5713755"/>
                </a:lnTo>
                <a:lnTo>
                  <a:pt x="0" y="57137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957012" y="4103489"/>
            <a:ext cx="6311835" cy="6408940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2546003" y="2951482"/>
            <a:ext cx="12566927" cy="910086"/>
          </a:xfrm>
          <a:custGeom>
            <a:avLst/>
            <a:gdLst/>
            <a:ahLst/>
            <a:cxnLst/>
            <a:rect r="r" b="b" t="t" l="l"/>
            <a:pathLst>
              <a:path h="910086" w="12566927">
                <a:moveTo>
                  <a:pt x="0" y="0"/>
                </a:moveTo>
                <a:lnTo>
                  <a:pt x="12566927" y="0"/>
                </a:lnTo>
                <a:lnTo>
                  <a:pt x="12566927" y="910086"/>
                </a:lnTo>
                <a:lnTo>
                  <a:pt x="0" y="9100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76682" y="898440"/>
            <a:ext cx="13334635" cy="1571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Model compilation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11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76682" y="4252093"/>
            <a:ext cx="11889652" cy="3612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46016" indent="-273008" lvl="1">
              <a:lnSpc>
                <a:spcPts val="3540"/>
              </a:lnSpc>
              <a:buFont typeface="Arial"/>
              <a:buChar char="•"/>
            </a:pPr>
            <a:r>
              <a:rPr lang="en-US" b="true" sz="2529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optimizer=Adam()</a:t>
            </a:r>
            <a:r>
              <a:rPr lang="en-US" sz="2529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: The Adam optimizer is a common choice for gradient descent.</a:t>
            </a:r>
          </a:p>
          <a:p>
            <a:pPr algn="ctr" marL="546016" indent="-273008" lvl="1">
              <a:lnSpc>
                <a:spcPts val="3540"/>
              </a:lnSpc>
              <a:buFont typeface="Arial"/>
              <a:buChar char="•"/>
            </a:pPr>
            <a:r>
              <a:rPr lang="en-US" b="true" sz="2529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loss='mean_squared_error':</a:t>
            </a:r>
            <a:r>
              <a:rPr lang="en-US" sz="2529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 The MSE (Mean Squared Error) loss function is used for regression problems, measuring the average squared difference between predicted and actual coordinates.</a:t>
            </a:r>
          </a:p>
          <a:p>
            <a:pPr algn="ctr" marL="546016" indent="-273008" lvl="1">
              <a:lnSpc>
                <a:spcPts val="3540"/>
              </a:lnSpc>
              <a:buFont typeface="Arial"/>
              <a:buChar char="•"/>
            </a:pPr>
            <a:r>
              <a:rPr lang="en-US" b="true" sz="2529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metrics=['accuracy']:</a:t>
            </a:r>
            <a:r>
              <a:rPr lang="en-US" sz="2529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 Accuracy is used as a metric to monitor the model's performance during training.</a:t>
            </a:r>
          </a:p>
          <a:p>
            <a:pPr algn="ctr">
              <a:lnSpc>
                <a:spcPts val="35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46792" y="-570255"/>
            <a:ext cx="5910217" cy="5713755"/>
          </a:xfrm>
          <a:custGeom>
            <a:avLst/>
            <a:gdLst/>
            <a:ahLst/>
            <a:cxnLst/>
            <a:rect r="r" b="b" t="t" l="l"/>
            <a:pathLst>
              <a:path h="5713755" w="5910217">
                <a:moveTo>
                  <a:pt x="0" y="0"/>
                </a:moveTo>
                <a:lnTo>
                  <a:pt x="5910217" y="0"/>
                </a:lnTo>
                <a:lnTo>
                  <a:pt x="5910217" y="5713755"/>
                </a:lnTo>
                <a:lnTo>
                  <a:pt x="0" y="57137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662233" y="4604240"/>
            <a:ext cx="13446135" cy="1078520"/>
          </a:xfrm>
          <a:custGeom>
            <a:avLst/>
            <a:gdLst/>
            <a:ahLst/>
            <a:cxnLst/>
            <a:rect r="r" b="b" t="t" l="l"/>
            <a:pathLst>
              <a:path h="1078520" w="13446135">
                <a:moveTo>
                  <a:pt x="0" y="0"/>
                </a:moveTo>
                <a:lnTo>
                  <a:pt x="13446134" y="0"/>
                </a:lnTo>
                <a:lnTo>
                  <a:pt x="13446134" y="1078520"/>
                </a:lnTo>
                <a:lnTo>
                  <a:pt x="0" y="10785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013" r="0" b="-19788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662233" y="6187585"/>
            <a:ext cx="13446135" cy="845421"/>
          </a:xfrm>
          <a:custGeom>
            <a:avLst/>
            <a:gdLst/>
            <a:ahLst/>
            <a:cxnLst/>
            <a:rect r="r" b="b" t="t" l="l"/>
            <a:pathLst>
              <a:path h="845421" w="13446135">
                <a:moveTo>
                  <a:pt x="0" y="0"/>
                </a:moveTo>
                <a:lnTo>
                  <a:pt x="13446134" y="0"/>
                </a:lnTo>
                <a:lnTo>
                  <a:pt x="13446134" y="845420"/>
                </a:lnTo>
                <a:lnTo>
                  <a:pt x="0" y="8454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8609" r="-1700" b="-2942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662233" y="3122275"/>
            <a:ext cx="13446135" cy="980934"/>
          </a:xfrm>
          <a:custGeom>
            <a:avLst/>
            <a:gdLst/>
            <a:ahLst/>
            <a:cxnLst/>
            <a:rect r="r" b="b" t="t" l="l"/>
            <a:pathLst>
              <a:path h="980934" w="13446135">
                <a:moveTo>
                  <a:pt x="0" y="0"/>
                </a:moveTo>
                <a:lnTo>
                  <a:pt x="13446134" y="0"/>
                </a:lnTo>
                <a:lnTo>
                  <a:pt x="13446134" y="980934"/>
                </a:lnTo>
                <a:lnTo>
                  <a:pt x="0" y="9809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6317" r="0" b="-1138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08316" y="864307"/>
            <a:ext cx="17198412" cy="1471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89"/>
              </a:lnSpc>
            </a:pPr>
            <a:r>
              <a:rPr lang="en-US" sz="10418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Training and evaluation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66041" y="8438538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444" r="-10809" b="-1604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16279" y="-460097"/>
            <a:ext cx="3362077" cy="3324253"/>
          </a:xfrm>
          <a:custGeom>
            <a:avLst/>
            <a:gdLst/>
            <a:ahLst/>
            <a:cxnLst/>
            <a:rect r="r" b="b" t="t" l="l"/>
            <a:pathLst>
              <a:path h="3324253" w="3362077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98671" y="1344587"/>
            <a:ext cx="8339090" cy="10077450"/>
          </a:xfrm>
          <a:custGeom>
            <a:avLst/>
            <a:gdLst/>
            <a:ahLst/>
            <a:cxnLst/>
            <a:rect r="r" b="b" t="t" l="l"/>
            <a:pathLst>
              <a:path h="10077450" w="8339090">
                <a:moveTo>
                  <a:pt x="0" y="0"/>
                </a:moveTo>
                <a:lnTo>
                  <a:pt x="8339090" y="0"/>
                </a:lnTo>
                <a:lnTo>
                  <a:pt x="8339090" y="10077450"/>
                </a:lnTo>
                <a:lnTo>
                  <a:pt x="0" y="100774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612644" y="7882264"/>
            <a:ext cx="2318608" cy="2292524"/>
          </a:xfrm>
          <a:custGeom>
            <a:avLst/>
            <a:gdLst/>
            <a:ahLst/>
            <a:cxnLst/>
            <a:rect r="r" b="b" t="t" l="l"/>
            <a:pathLst>
              <a:path h="2292524" w="2318608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131993" y="2288120"/>
            <a:ext cx="12504352" cy="7352225"/>
          </a:xfrm>
          <a:custGeom>
            <a:avLst/>
            <a:gdLst/>
            <a:ahLst/>
            <a:cxnLst/>
            <a:rect r="r" b="b" t="t" l="l"/>
            <a:pathLst>
              <a:path h="7352225" w="12504352">
                <a:moveTo>
                  <a:pt x="0" y="0"/>
                </a:moveTo>
                <a:lnTo>
                  <a:pt x="12504352" y="0"/>
                </a:lnTo>
                <a:lnTo>
                  <a:pt x="12504352" y="7352225"/>
                </a:lnTo>
                <a:lnTo>
                  <a:pt x="0" y="73522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982056" y="459731"/>
            <a:ext cx="12654289" cy="157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Result and Impact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421303" y="8469820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11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444" r="-10809" b="-1604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16279" y="-460097"/>
            <a:ext cx="3362077" cy="3324253"/>
          </a:xfrm>
          <a:custGeom>
            <a:avLst/>
            <a:gdLst/>
            <a:ahLst/>
            <a:cxnLst/>
            <a:rect r="r" b="b" t="t" l="l"/>
            <a:pathLst>
              <a:path h="3324253" w="3362077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612644" y="7882264"/>
            <a:ext cx="2318608" cy="2292524"/>
          </a:xfrm>
          <a:custGeom>
            <a:avLst/>
            <a:gdLst/>
            <a:ahLst/>
            <a:cxnLst/>
            <a:rect r="r" b="b" t="t" l="l"/>
            <a:pathLst>
              <a:path h="2292524" w="2318608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492929" y="2864156"/>
            <a:ext cx="7302143" cy="6633973"/>
          </a:xfrm>
          <a:custGeom>
            <a:avLst/>
            <a:gdLst/>
            <a:ahLst/>
            <a:cxnLst/>
            <a:rect r="r" b="b" t="t" l="l"/>
            <a:pathLst>
              <a:path h="6633973" w="7302143">
                <a:moveTo>
                  <a:pt x="0" y="0"/>
                </a:moveTo>
                <a:lnTo>
                  <a:pt x="7302142" y="0"/>
                </a:lnTo>
                <a:lnTo>
                  <a:pt x="7302142" y="6633973"/>
                </a:lnTo>
                <a:lnTo>
                  <a:pt x="0" y="66339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07019" y="849857"/>
            <a:ext cx="14273963" cy="157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Best grasp position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421303" y="8469820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74233" y="-299192"/>
            <a:ext cx="12939534" cy="10885383"/>
          </a:xfrm>
          <a:custGeom>
            <a:avLst/>
            <a:gdLst/>
            <a:ahLst/>
            <a:cxnLst/>
            <a:rect r="r" b="b" t="t" l="l"/>
            <a:pathLst>
              <a:path h="10885383" w="12939534">
                <a:moveTo>
                  <a:pt x="0" y="0"/>
                </a:moveTo>
                <a:lnTo>
                  <a:pt x="12939534" y="0"/>
                </a:lnTo>
                <a:lnTo>
                  <a:pt x="12939534" y="10885384"/>
                </a:lnTo>
                <a:lnTo>
                  <a:pt x="0" y="108853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0999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816702" y="2136724"/>
            <a:ext cx="10654596" cy="2876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b="true" sz="1112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Future Directions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253617" y="5308865"/>
            <a:ext cx="11780766" cy="1719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b="true" sz="241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Improvement of Model accuracy</a:t>
            </a: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Implement the model in robotic systems for real-time grasping tasks</a:t>
            </a:r>
          </a:p>
          <a:p>
            <a:pPr algn="ctr" marL="522192" indent="-261096" lvl="1">
              <a:lnSpc>
                <a:spcPts val="3386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1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Extension of different object shapes</a:t>
            </a: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Expand the model's capability to determine grasp positions for various shapes and sizes, not just cubes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757340" y="9361396"/>
            <a:ext cx="7315200" cy="1077329"/>
          </a:xfrm>
          <a:custGeom>
            <a:avLst/>
            <a:gdLst/>
            <a:ahLst/>
            <a:cxnLst/>
            <a:rect r="r" b="b" t="t" l="l"/>
            <a:pathLst>
              <a:path h="1077329" w="7315200">
                <a:moveTo>
                  <a:pt x="0" y="0"/>
                </a:moveTo>
                <a:lnTo>
                  <a:pt x="7315200" y="0"/>
                </a:lnTo>
                <a:lnTo>
                  <a:pt x="7315200" y="1077329"/>
                </a:lnTo>
                <a:lnTo>
                  <a:pt x="0" y="10773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337543" y="409815"/>
            <a:ext cx="7315200" cy="1077329"/>
          </a:xfrm>
          <a:custGeom>
            <a:avLst/>
            <a:gdLst/>
            <a:ahLst/>
            <a:cxnLst/>
            <a:rect r="r" b="b" t="t" l="l"/>
            <a:pathLst>
              <a:path h="1077329" w="7315200">
                <a:moveTo>
                  <a:pt x="0" y="0"/>
                </a:moveTo>
                <a:lnTo>
                  <a:pt x="7315200" y="0"/>
                </a:lnTo>
                <a:lnTo>
                  <a:pt x="7315200" y="1077330"/>
                </a:lnTo>
                <a:lnTo>
                  <a:pt x="0" y="1077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517060" y="4292915"/>
            <a:ext cx="9253880" cy="157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b="true" sz="1112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Thank You!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5957138" y="7312112"/>
            <a:ext cx="6373724" cy="945383"/>
            <a:chOff x="0" y="0"/>
            <a:chExt cx="8498299" cy="126051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45211"/>
              <a:ext cx="540926" cy="355044"/>
            </a:xfrm>
            <a:custGeom>
              <a:avLst/>
              <a:gdLst/>
              <a:ahLst/>
              <a:cxnLst/>
              <a:rect r="r" b="b" t="t" l="l"/>
              <a:pathLst>
                <a:path h="355044" w="540926">
                  <a:moveTo>
                    <a:pt x="0" y="0"/>
                  </a:moveTo>
                  <a:lnTo>
                    <a:pt x="540926" y="0"/>
                  </a:lnTo>
                  <a:lnTo>
                    <a:pt x="540926" y="355044"/>
                  </a:lnTo>
                  <a:lnTo>
                    <a:pt x="0" y="355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1220466" y="19050"/>
              <a:ext cx="7277833" cy="4264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86"/>
                </a:lnSpc>
              </a:pPr>
              <a:r>
                <a:rPr lang="en-US" sz="2243" b="true">
                  <a:solidFill>
                    <a:srgbClr val="FFFFFF"/>
                  </a:solidFill>
                  <a:latin typeface="Codec Pro Bold"/>
                  <a:ea typeface="Codec Pro Bold"/>
                  <a:cs typeface="Codec Pro Bold"/>
                  <a:sym typeface="Codec Pro Bold"/>
                </a:rPr>
                <a:t>moscato.2156713@studenti.uniroma1.it</a:t>
              </a:r>
            </a:p>
          </p:txBody>
        </p:sp>
        <p:sp>
          <p:nvSpPr>
            <p:cNvPr name="Freeform 9" id="9"/>
            <p:cNvSpPr/>
            <p:nvPr/>
          </p:nvSpPr>
          <p:spPr>
            <a:xfrm flipH="false" flipV="false" rot="0">
              <a:off x="0" y="815045"/>
              <a:ext cx="540926" cy="355044"/>
            </a:xfrm>
            <a:custGeom>
              <a:avLst/>
              <a:gdLst/>
              <a:ahLst/>
              <a:cxnLst/>
              <a:rect r="r" b="b" t="t" l="l"/>
              <a:pathLst>
                <a:path h="355044" w="540926">
                  <a:moveTo>
                    <a:pt x="0" y="0"/>
                  </a:moveTo>
                  <a:lnTo>
                    <a:pt x="540926" y="0"/>
                  </a:lnTo>
                  <a:lnTo>
                    <a:pt x="540926" y="355044"/>
                  </a:lnTo>
                  <a:lnTo>
                    <a:pt x="0" y="355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1220466" y="834095"/>
              <a:ext cx="7277833" cy="4264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86"/>
                </a:lnSpc>
              </a:pPr>
              <a:r>
                <a:rPr lang="en-US" sz="2243" b="true">
                  <a:solidFill>
                    <a:srgbClr val="FFFFFF"/>
                  </a:solidFill>
                  <a:latin typeface="Codec Pro Bold"/>
                  <a:ea typeface="Codec Pro Bold"/>
                  <a:cs typeface="Codec Pro Bold"/>
                  <a:sym typeface="Codec Pro Bold"/>
                </a:rPr>
                <a:t>chiessi.2163668@studenti.uniroma1.it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510" r="-21514" b="-3268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33557" y="1143000"/>
            <a:ext cx="8529915" cy="2889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Project Overview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533557" y="4514122"/>
            <a:ext cx="8107647" cy="3434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86"/>
              </a:lnSpc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project aims to generate correct grasp positions for cubic objects. </a:t>
            </a:r>
          </a:p>
          <a:p>
            <a:pPr algn="just">
              <a:lnSpc>
                <a:spcPts val="3386"/>
              </a:lnSpc>
            </a:pPr>
          </a:p>
          <a:p>
            <a:pPr algn="just">
              <a:lnSpc>
                <a:spcPts val="3386"/>
              </a:lnSpc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Key steps include:</a:t>
            </a:r>
          </a:p>
          <a:p>
            <a:pPr algn="just">
              <a:lnSpc>
                <a:spcPts val="3386"/>
              </a:lnSpc>
            </a:pPr>
          </a:p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b="true" sz="241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dataset</a:t>
            </a: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creation and transformation, </a:t>
            </a:r>
          </a:p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b="true" sz="241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</a:t>
            </a: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development, </a:t>
            </a:r>
          </a:p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b="true" sz="241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classification</a:t>
            </a: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of grasp positions on new images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421303" y="787152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907" y="2626078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533474">
            <a:off x="-1669490" y="4338406"/>
            <a:ext cx="10630596" cy="3853591"/>
          </a:xfrm>
          <a:custGeom>
            <a:avLst/>
            <a:gdLst/>
            <a:ahLst/>
            <a:cxnLst/>
            <a:rect r="r" b="b" t="t" l="l"/>
            <a:pathLst>
              <a:path h="3853591" w="10630596">
                <a:moveTo>
                  <a:pt x="0" y="0"/>
                </a:moveTo>
                <a:lnTo>
                  <a:pt x="10630596" y="0"/>
                </a:lnTo>
                <a:lnTo>
                  <a:pt x="10630596" y="3853591"/>
                </a:lnTo>
                <a:lnTo>
                  <a:pt x="0" y="38535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104002" y="2474807"/>
            <a:ext cx="8529915" cy="1571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Motivation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01202" y="5076825"/>
            <a:ext cx="8107647" cy="1719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Grasping is crucial in robotics, particularly in industrial settings, where precise and efficient grasping improves tasks such as assembly, manufacturing, and sorting.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421303" y="8571420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4" t="-2409" r="-22077" b="-6066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20906" y="2395513"/>
            <a:ext cx="8529915" cy="1571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Problems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36109" y="4743084"/>
            <a:ext cx="7347926" cy="2576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Acquiring the </a:t>
            </a:r>
            <a:r>
              <a:rPr lang="en-US" b="true" sz="241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dataset</a:t>
            </a: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;</a:t>
            </a:r>
          </a:p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Understanding the characteristics needed to identify a </a:t>
            </a:r>
            <a:r>
              <a:rPr lang="en-US" b="true" sz="241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correct grasp position</a:t>
            </a: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; </a:t>
            </a:r>
          </a:p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Selecting the appropriate </a:t>
            </a:r>
            <a:r>
              <a:rPr lang="en-US" b="true" sz="241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</a:t>
            </a: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;</a:t>
            </a:r>
          </a:p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Addressing </a:t>
            </a:r>
            <a:r>
              <a:rPr lang="en-US" b="true" sz="241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overfitting</a:t>
            </a: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;</a:t>
            </a:r>
          </a:p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Insufficient </a:t>
            </a:r>
            <a:r>
              <a:rPr lang="en-US" b="true" sz="241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RAM</a:t>
            </a: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421303" y="8571420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416373" y="3868570"/>
            <a:ext cx="3297826" cy="2855769"/>
            <a:chOff x="0" y="0"/>
            <a:chExt cx="4282440" cy="3708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3"/>
              <a:stretch>
                <a:fillRect l="0" t="-1457" r="0" b="-1457"/>
              </a:stretch>
            </a:blipFill>
            <a:ln w="104775" cap="sq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9D5EE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7542434" y="3831439"/>
            <a:ext cx="3297826" cy="2855769"/>
            <a:chOff x="0" y="0"/>
            <a:chExt cx="4282440" cy="3708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112097" t="-3910" r="0" b="-14807"/>
              </a:stretch>
            </a:blipFill>
            <a:ln w="104775" cap="sq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9D5EE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3123476" y="3741846"/>
            <a:ext cx="3297826" cy="2855769"/>
            <a:chOff x="0" y="0"/>
            <a:chExt cx="4282440" cy="3708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5"/>
              <a:stretch>
                <a:fillRect l="0" t="-1035" r="0" b="-1035"/>
              </a:stretch>
            </a:blipFill>
            <a:ln w="104775" cap="sq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9D5EE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2416373" y="3567133"/>
            <a:ext cx="843381" cy="84338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9D5EE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816702" y="1774774"/>
            <a:ext cx="11845510" cy="157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b="true" sz="1112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Dataset creation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7900647" y="3446880"/>
            <a:ext cx="843381" cy="84338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9D5EE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479352" y="3320156"/>
            <a:ext cx="843381" cy="843381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9D5EE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686988" y="6876739"/>
            <a:ext cx="2756597" cy="43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A85E2"/>
                </a:solidFill>
                <a:latin typeface="Poppins"/>
                <a:ea typeface="Poppins"/>
                <a:cs typeface="Poppins"/>
                <a:sym typeface="Poppins"/>
              </a:rPr>
              <a:t>Image loading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05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813049" y="6876739"/>
            <a:ext cx="2756597" cy="43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A85E2"/>
                </a:solidFill>
                <a:latin typeface="Poppins"/>
                <a:ea typeface="Poppins"/>
                <a:cs typeface="Poppins"/>
                <a:sym typeface="Poppins"/>
              </a:rPr>
              <a:t>Evaluation table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23476" y="6962464"/>
            <a:ext cx="3071287" cy="341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7"/>
              </a:lnSpc>
            </a:pPr>
            <a:r>
              <a:rPr lang="en-US" sz="2418">
                <a:solidFill>
                  <a:srgbClr val="FA85E2"/>
                </a:solidFill>
                <a:latin typeface="Poppins"/>
                <a:ea typeface="Poppins"/>
                <a:cs typeface="Poppins"/>
                <a:sym typeface="Poppins"/>
              </a:rPr>
              <a:t>Data augmentation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299289" y="7387624"/>
            <a:ext cx="3531995" cy="972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9"/>
              </a:lnSpc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Cube creation</a:t>
            </a:r>
          </a:p>
          <a:p>
            <a:pPr algn="ctr">
              <a:lnSpc>
                <a:spcPts val="2559"/>
              </a:lnSpc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Cube loading</a:t>
            </a:r>
          </a:p>
          <a:p>
            <a:pPr algn="ctr">
              <a:lnSpc>
                <a:spcPts val="2559"/>
              </a:lnSpc>
              <a:spcBef>
                <a:spcPct val="0"/>
              </a:spcBef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Mask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621471" y="7387624"/>
            <a:ext cx="3045058" cy="6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9"/>
              </a:lnSpc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Grasp position generation</a:t>
            </a:r>
          </a:p>
          <a:p>
            <a:pPr algn="ctr">
              <a:lnSpc>
                <a:spcPts val="2559"/>
              </a:lnSpc>
              <a:spcBef>
                <a:spcPct val="0"/>
              </a:spcBef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Label assignment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646493" y="7387624"/>
            <a:ext cx="4025253" cy="325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9"/>
              </a:lnSpc>
              <a:spcBef>
                <a:spcPct val="0"/>
              </a:spcBef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Transformations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90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900500" y="0"/>
            <a:ext cx="6387500" cy="5793621"/>
          </a:xfrm>
          <a:custGeom>
            <a:avLst/>
            <a:gdLst/>
            <a:ahLst/>
            <a:cxnLst/>
            <a:rect r="r" b="b" t="t" l="l"/>
            <a:pathLst>
              <a:path h="5793621" w="6387500">
                <a:moveTo>
                  <a:pt x="0" y="0"/>
                </a:moveTo>
                <a:lnTo>
                  <a:pt x="6387500" y="0"/>
                </a:lnTo>
                <a:lnTo>
                  <a:pt x="6387500" y="5793621"/>
                </a:lnTo>
                <a:lnTo>
                  <a:pt x="0" y="57936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131973" y="7301325"/>
            <a:ext cx="5924554" cy="298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351"/>
              </a:lnSpc>
            </a:pPr>
            <a:r>
              <a:rPr lang="en-US" b="true" sz="7904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Grasp position generation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48352" y="6988011"/>
            <a:ext cx="4620711" cy="6406532"/>
          </a:xfrm>
          <a:custGeom>
            <a:avLst/>
            <a:gdLst/>
            <a:ahLst/>
            <a:cxnLst/>
            <a:rect r="r" b="b" t="t" l="l"/>
            <a:pathLst>
              <a:path h="6406532" w="4620711">
                <a:moveTo>
                  <a:pt x="0" y="0"/>
                </a:moveTo>
                <a:lnTo>
                  <a:pt x="4620711" y="0"/>
                </a:lnTo>
                <a:lnTo>
                  <a:pt x="4620711" y="6406533"/>
                </a:lnTo>
                <a:lnTo>
                  <a:pt x="0" y="64065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765447" y="3802088"/>
            <a:ext cx="12757106" cy="2682825"/>
          </a:xfrm>
          <a:custGeom>
            <a:avLst/>
            <a:gdLst/>
            <a:ahLst/>
            <a:cxnLst/>
            <a:rect r="r" b="b" t="t" l="l"/>
            <a:pathLst>
              <a:path h="2682825" w="12757106">
                <a:moveTo>
                  <a:pt x="0" y="0"/>
                </a:moveTo>
                <a:lnTo>
                  <a:pt x="12757106" y="0"/>
                </a:lnTo>
                <a:lnTo>
                  <a:pt x="12757106" y="2682824"/>
                </a:lnTo>
                <a:lnTo>
                  <a:pt x="0" y="26828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22457" y="1143000"/>
            <a:ext cx="14043086" cy="1570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12"/>
              </a:lnSpc>
            </a:pPr>
            <a:r>
              <a:rPr lang="en-US" b="true" sz="11088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Data augmentation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416373" y="3868570"/>
            <a:ext cx="3297826" cy="2855769"/>
            <a:chOff x="0" y="0"/>
            <a:chExt cx="4282440" cy="3708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3"/>
              <a:stretch>
                <a:fillRect l="0" t="-7739" r="0" b="-7739"/>
              </a:stretch>
            </a:blipFill>
            <a:ln w="104775" cap="sq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9D5EE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7542434" y="3831439"/>
            <a:ext cx="3297826" cy="2855769"/>
            <a:chOff x="0" y="0"/>
            <a:chExt cx="4282440" cy="3708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0" t="-7739" r="0" b="-7739"/>
              </a:stretch>
            </a:blipFill>
            <a:ln w="104775" cap="sq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9D5EE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3123476" y="3741846"/>
            <a:ext cx="3297826" cy="2855769"/>
            <a:chOff x="0" y="0"/>
            <a:chExt cx="4282440" cy="3708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5"/>
              <a:stretch>
                <a:fillRect l="0" t="-10987" r="0" b="-10987"/>
              </a:stretch>
            </a:blipFill>
            <a:ln w="104775" cap="sq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9D5EE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2416373" y="3567133"/>
            <a:ext cx="843381" cy="84338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9D5EE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900647" y="3446880"/>
            <a:ext cx="843381" cy="84338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9D5EE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479352" y="3320156"/>
            <a:ext cx="843381" cy="84338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9D5EE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3114333" y="1047914"/>
            <a:ext cx="12059334" cy="136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4"/>
              </a:lnSpc>
            </a:pPr>
            <a:r>
              <a:rPr lang="en-US" b="true" sz="9682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Model development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686988" y="6876739"/>
            <a:ext cx="2756597" cy="43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A85E2"/>
                </a:solidFill>
                <a:latin typeface="Poppins"/>
                <a:ea typeface="Poppins"/>
                <a:cs typeface="Poppins"/>
                <a:sym typeface="Poppins"/>
              </a:rPr>
              <a:t>Data preparation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08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813049" y="6876739"/>
            <a:ext cx="2756597" cy="43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A85E2"/>
                </a:solidFill>
                <a:latin typeface="Poppins"/>
                <a:ea typeface="Poppins"/>
                <a:cs typeface="Poppins"/>
                <a:sym typeface="Poppins"/>
              </a:rPr>
              <a:t>Model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23476" y="6962464"/>
            <a:ext cx="3071287" cy="645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7"/>
              </a:lnSpc>
            </a:pPr>
            <a:r>
              <a:rPr lang="en-US" sz="2418">
                <a:solidFill>
                  <a:srgbClr val="FA85E2"/>
                </a:solidFill>
                <a:latin typeface="Poppins"/>
                <a:ea typeface="Poppins"/>
                <a:cs typeface="Poppins"/>
                <a:sym typeface="Poppins"/>
              </a:rPr>
              <a:t>Training and evaluation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299289" y="7387624"/>
            <a:ext cx="3531995" cy="6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9"/>
              </a:lnSpc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Train/test division</a:t>
            </a:r>
          </a:p>
          <a:p>
            <a:pPr algn="ctr">
              <a:lnSpc>
                <a:spcPts val="2559"/>
              </a:lnSpc>
              <a:spcBef>
                <a:spcPct val="0"/>
              </a:spcBef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Class-weight computation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795202" y="7387624"/>
            <a:ext cx="2792291" cy="325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9"/>
              </a:lnSpc>
              <a:spcBef>
                <a:spcPct val="0"/>
              </a:spcBef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Definition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646493" y="7560680"/>
            <a:ext cx="4025253" cy="6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9"/>
              </a:lnSpc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Fitting the model</a:t>
            </a:r>
          </a:p>
          <a:p>
            <a:pPr algn="ctr">
              <a:lnSpc>
                <a:spcPts val="2559"/>
              </a:lnSpc>
              <a:spcBef>
                <a:spcPct val="0"/>
              </a:spcBef>
            </a:pPr>
            <a:r>
              <a:rPr lang="en-US" sz="182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Making predictions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17" t="0" r="-331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80521" y="675587"/>
            <a:ext cx="10323592" cy="10323592"/>
          </a:xfrm>
          <a:custGeom>
            <a:avLst/>
            <a:gdLst/>
            <a:ahLst/>
            <a:cxnLst/>
            <a:rect r="r" b="b" t="t" l="l"/>
            <a:pathLst>
              <a:path h="10323592" w="10323592">
                <a:moveTo>
                  <a:pt x="0" y="0"/>
                </a:moveTo>
                <a:lnTo>
                  <a:pt x="10323592" y="0"/>
                </a:lnTo>
                <a:lnTo>
                  <a:pt x="10323592" y="10323591"/>
                </a:lnTo>
                <a:lnTo>
                  <a:pt x="0" y="103235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678302" y="-1121099"/>
            <a:ext cx="5216487" cy="5216487"/>
          </a:xfrm>
          <a:custGeom>
            <a:avLst/>
            <a:gdLst/>
            <a:ahLst/>
            <a:cxnLst/>
            <a:rect r="r" b="b" t="t" l="l"/>
            <a:pathLst>
              <a:path h="5216487" w="5216487">
                <a:moveTo>
                  <a:pt x="0" y="0"/>
                </a:moveTo>
                <a:lnTo>
                  <a:pt x="5216487" y="0"/>
                </a:lnTo>
                <a:lnTo>
                  <a:pt x="5216487" y="5216487"/>
                </a:lnTo>
                <a:lnTo>
                  <a:pt x="0" y="52164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28892" y="3295712"/>
            <a:ext cx="17830216" cy="4597477"/>
          </a:xfrm>
          <a:custGeom>
            <a:avLst/>
            <a:gdLst/>
            <a:ahLst/>
            <a:cxnLst/>
            <a:rect r="r" b="b" t="t" l="l"/>
            <a:pathLst>
              <a:path h="4597477" w="17830216">
                <a:moveTo>
                  <a:pt x="0" y="0"/>
                </a:moveTo>
                <a:lnTo>
                  <a:pt x="17830216" y="0"/>
                </a:lnTo>
                <a:lnTo>
                  <a:pt x="17830216" y="4597477"/>
                </a:lnTo>
                <a:lnTo>
                  <a:pt x="0" y="45974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764398" y="5678565"/>
            <a:ext cx="7334960" cy="2214624"/>
          </a:xfrm>
          <a:custGeom>
            <a:avLst/>
            <a:gdLst/>
            <a:ahLst/>
            <a:cxnLst/>
            <a:rect r="r" b="b" t="t" l="l"/>
            <a:pathLst>
              <a:path h="2214624" w="7334960">
                <a:moveTo>
                  <a:pt x="0" y="0"/>
                </a:moveTo>
                <a:lnTo>
                  <a:pt x="7334960" y="0"/>
                </a:lnTo>
                <a:lnTo>
                  <a:pt x="7334960" y="2214624"/>
                </a:lnTo>
                <a:lnTo>
                  <a:pt x="0" y="22146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350681" y="3407450"/>
            <a:ext cx="10748677" cy="1074868"/>
          </a:xfrm>
          <a:custGeom>
            <a:avLst/>
            <a:gdLst/>
            <a:ahLst/>
            <a:cxnLst/>
            <a:rect r="r" b="b" t="t" l="l"/>
            <a:pathLst>
              <a:path h="1074868" w="10748677">
                <a:moveTo>
                  <a:pt x="0" y="0"/>
                </a:moveTo>
                <a:lnTo>
                  <a:pt x="10748677" y="0"/>
                </a:lnTo>
                <a:lnTo>
                  <a:pt x="10748677" y="1074868"/>
                </a:lnTo>
                <a:lnTo>
                  <a:pt x="0" y="107486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4937526">
            <a:off x="6632164" y="3953888"/>
            <a:ext cx="833730" cy="2615624"/>
          </a:xfrm>
          <a:custGeom>
            <a:avLst/>
            <a:gdLst/>
            <a:ahLst/>
            <a:cxnLst/>
            <a:rect r="r" b="b" t="t" l="l"/>
            <a:pathLst>
              <a:path h="2615624" w="833730">
                <a:moveTo>
                  <a:pt x="0" y="0"/>
                </a:moveTo>
                <a:lnTo>
                  <a:pt x="833730" y="0"/>
                </a:lnTo>
                <a:lnTo>
                  <a:pt x="833730" y="2615624"/>
                </a:lnTo>
                <a:lnTo>
                  <a:pt x="0" y="261562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7855087" y="6202631"/>
            <a:ext cx="1881827" cy="1030094"/>
          </a:xfrm>
          <a:custGeom>
            <a:avLst/>
            <a:gdLst/>
            <a:ahLst/>
            <a:cxnLst/>
            <a:rect r="r" b="b" t="t" l="l"/>
            <a:pathLst>
              <a:path h="1030094" w="1881827">
                <a:moveTo>
                  <a:pt x="0" y="0"/>
                </a:moveTo>
                <a:lnTo>
                  <a:pt x="1881827" y="0"/>
                </a:lnTo>
                <a:lnTo>
                  <a:pt x="1881827" y="1030093"/>
                </a:lnTo>
                <a:lnTo>
                  <a:pt x="0" y="103009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800000">
            <a:off x="4034291" y="3544752"/>
            <a:ext cx="1820285" cy="550636"/>
          </a:xfrm>
          <a:custGeom>
            <a:avLst/>
            <a:gdLst/>
            <a:ahLst/>
            <a:cxnLst/>
            <a:rect r="r" b="b" t="t" l="l"/>
            <a:pathLst>
              <a:path h="550636" w="1820285">
                <a:moveTo>
                  <a:pt x="0" y="0"/>
                </a:moveTo>
                <a:lnTo>
                  <a:pt x="1820285" y="0"/>
                </a:lnTo>
                <a:lnTo>
                  <a:pt x="1820285" y="550636"/>
                </a:lnTo>
                <a:lnTo>
                  <a:pt x="0" y="550636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6272783" y="8571420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09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41293" y="799412"/>
            <a:ext cx="13605413" cy="1536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55"/>
              </a:lnSpc>
            </a:pPr>
            <a:r>
              <a:rPr lang="en-US" sz="109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Model definition [1]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54551" y="3457428"/>
            <a:ext cx="11073427" cy="862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The model is created using the Sequential API, which allows you to add layers one after another in a sequential manner.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356841" y="4396593"/>
            <a:ext cx="9229353" cy="1281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5"/>
              </a:lnSpc>
            </a:pPr>
            <a:r>
              <a:rPr lang="en-US" sz="2403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Input(shape=input_shape): This is the input layer that accepts </a:t>
            </a:r>
          </a:p>
          <a:p>
            <a:pPr algn="l">
              <a:lnSpc>
                <a:spcPts val="3365"/>
              </a:lnSpc>
            </a:pPr>
            <a:r>
              <a:rPr lang="en-US" sz="2403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images with the specified shape (224x224 and 3 color channels)</a:t>
            </a:r>
          </a:p>
          <a:p>
            <a:pPr algn="l">
              <a:lnSpc>
                <a:spcPts val="3365"/>
              </a:lnSpc>
              <a:spcBef>
                <a:spcPct val="0"/>
              </a:spcBef>
            </a:pPr>
            <a:r>
              <a:rPr lang="en-US" sz="2403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It serves as the entry point for data into the model.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987336" y="5751658"/>
            <a:ext cx="7112022" cy="2120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Conv2D applies 3x3 filters to extract image features. ReLU removes negative values for faster convergence. MaxPooling2D reduces image resolution to lower model complexity and prevent overfitting.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DAGQENUfD_U</dc:identifier>
  <dcterms:modified xsi:type="dcterms:W3CDTF">2011-08-01T06:04:30Z</dcterms:modified>
  <cp:revision>1</cp:revision>
  <dc:title>Purple Futuristic Modern Artificial Intelligence Project Presentation</dc:title>
</cp:coreProperties>
</file>

<file path=docProps/thumbnail.jpeg>
</file>